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Lora" pitchFamily="2" charset="0"/>
      <p:regular r:id="rId13"/>
    </p:embeddedFont>
    <p:embeddedFont>
      <p:font typeface="Source Sans 3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4531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5.svg"/><Relationship Id="rId11" Type="http://schemas.openxmlformats.org/officeDocument/2006/relationships/image" Target="../media/image18.pn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4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0.sv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Relationship Id="rId14" Type="http://schemas.openxmlformats.org/officeDocument/2006/relationships/image" Target="../media/image4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1386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Smart Delivery Intelligence System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817620"/>
            <a:ext cx="746855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AI-Powered ETA Prediction &amp; Logistics Risk Optimization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48804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INTTRVU CODE CARNIVAL – MIT - WPU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553271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Predict. Optimize. Deliver.</a:t>
            </a:r>
          </a:p>
          <a:p>
            <a:pPr marL="0" indent="0" algn="l">
              <a:lnSpc>
                <a:spcPts val="3000"/>
              </a:lnSpc>
              <a:buNone/>
            </a:pPr>
            <a:endParaRPr lang="en-US" sz="1850" i="1" dirty="0">
              <a:solidFill>
                <a:srgbClr val="D6E5EF"/>
              </a:solidFill>
              <a:latin typeface="Source Sans 3" pitchFamily="34" charset="0"/>
              <a:ea typeface="Source Sans 3" pitchFamily="34" charset="-122"/>
              <a:cs typeface="Source Sans 3" pitchFamily="34" charset="-120"/>
            </a:endParaRPr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D6E5EF"/>
                </a:solidFill>
                <a:latin typeface="Source Sans 3" pitchFamily="34" charset="0"/>
              </a:rPr>
              <a:t>BY : KSHITIJ PARDESHI  &amp; MANMOHAN BORA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45995" y="886658"/>
            <a:ext cx="10138410" cy="1836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200"/>
              </a:lnSpc>
              <a:buNone/>
            </a:pPr>
            <a:r>
              <a:rPr lang="en-US" sz="57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Predictive Logistics for the Future</a:t>
            </a:r>
            <a:endParaRPr lang="en-US" sz="5750" dirty="0"/>
          </a:p>
        </p:txBody>
      </p:sp>
      <p:sp>
        <p:nvSpPr>
          <p:cNvPr id="3" name="Shape 1"/>
          <p:cNvSpPr/>
          <p:nvPr/>
        </p:nvSpPr>
        <p:spPr>
          <a:xfrm>
            <a:off x="2245995" y="2926675"/>
            <a:ext cx="5018246" cy="1379101"/>
          </a:xfrm>
          <a:prstGeom prst="roundRect">
            <a:avLst>
              <a:gd name="adj" fmla="val 1698"/>
            </a:avLst>
          </a:prstGeom>
          <a:solidFill>
            <a:srgbClr val="444752"/>
          </a:solidFill>
          <a:ln/>
        </p:spPr>
      </p:sp>
      <p:sp>
        <p:nvSpPr>
          <p:cNvPr id="4" name="Shape 2"/>
          <p:cNvSpPr/>
          <p:nvPr/>
        </p:nvSpPr>
        <p:spPr>
          <a:xfrm>
            <a:off x="2402086" y="3082766"/>
            <a:ext cx="468273" cy="468273"/>
          </a:xfrm>
          <a:prstGeom prst="roundRect">
            <a:avLst>
              <a:gd name="adj" fmla="val 19525118"/>
            </a:avLst>
          </a:prstGeom>
          <a:solidFill>
            <a:srgbClr val="F98AC7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0793" y="3211473"/>
            <a:ext cx="210741" cy="21074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402086" y="3652838"/>
            <a:ext cx="1836658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Intelligent ETA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2402086" y="3943469"/>
            <a:ext cx="4706064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Machine learning-based time prediction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7366040" y="2926675"/>
            <a:ext cx="5018365" cy="1379101"/>
          </a:xfrm>
          <a:prstGeom prst="roundRect">
            <a:avLst>
              <a:gd name="adj" fmla="val 1698"/>
            </a:avLst>
          </a:prstGeom>
          <a:solidFill>
            <a:srgbClr val="444752"/>
          </a:solidFill>
          <a:ln/>
        </p:spPr>
      </p:sp>
      <p:sp>
        <p:nvSpPr>
          <p:cNvPr id="9" name="Shape 6"/>
          <p:cNvSpPr/>
          <p:nvPr/>
        </p:nvSpPr>
        <p:spPr>
          <a:xfrm>
            <a:off x="7522131" y="3082766"/>
            <a:ext cx="468273" cy="468273"/>
          </a:xfrm>
          <a:prstGeom prst="roundRect">
            <a:avLst>
              <a:gd name="adj" fmla="val 19525118"/>
            </a:avLst>
          </a:prstGeom>
          <a:solidFill>
            <a:srgbClr val="F98AC7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50837" y="3211473"/>
            <a:ext cx="210741" cy="21074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522131" y="3652838"/>
            <a:ext cx="1836658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Risk Awareness</a:t>
            </a:r>
            <a:endParaRPr lang="en-US" sz="1400" dirty="0"/>
          </a:p>
        </p:txBody>
      </p:sp>
      <p:sp>
        <p:nvSpPr>
          <p:cNvPr id="12" name="Text 8"/>
          <p:cNvSpPr/>
          <p:nvPr/>
        </p:nvSpPr>
        <p:spPr>
          <a:xfrm>
            <a:off x="7522131" y="3943469"/>
            <a:ext cx="4706183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Proactive delay probability assessment</a:t>
            </a:r>
            <a:endParaRPr lang="en-US" sz="1200" dirty="0"/>
          </a:p>
        </p:txBody>
      </p:sp>
      <p:sp>
        <p:nvSpPr>
          <p:cNvPr id="13" name="Shape 9"/>
          <p:cNvSpPr/>
          <p:nvPr/>
        </p:nvSpPr>
        <p:spPr>
          <a:xfrm>
            <a:off x="2245995" y="4407575"/>
            <a:ext cx="5018246" cy="1379101"/>
          </a:xfrm>
          <a:prstGeom prst="roundRect">
            <a:avLst>
              <a:gd name="adj" fmla="val 1698"/>
            </a:avLst>
          </a:prstGeom>
          <a:solidFill>
            <a:srgbClr val="444752"/>
          </a:solidFill>
          <a:ln/>
        </p:spPr>
      </p:sp>
      <p:sp>
        <p:nvSpPr>
          <p:cNvPr id="14" name="Shape 10"/>
          <p:cNvSpPr/>
          <p:nvPr/>
        </p:nvSpPr>
        <p:spPr>
          <a:xfrm>
            <a:off x="2402086" y="4563666"/>
            <a:ext cx="468273" cy="468273"/>
          </a:xfrm>
          <a:prstGeom prst="roundRect">
            <a:avLst>
              <a:gd name="adj" fmla="val 19525118"/>
            </a:avLst>
          </a:prstGeom>
          <a:solidFill>
            <a:srgbClr val="F98AC7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30793" y="4692372"/>
            <a:ext cx="210741" cy="21074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2402086" y="5133737"/>
            <a:ext cx="1836658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Decision-Driven</a:t>
            </a:r>
            <a:endParaRPr lang="en-US" sz="1400" dirty="0"/>
          </a:p>
        </p:txBody>
      </p:sp>
      <p:sp>
        <p:nvSpPr>
          <p:cNvPr id="17" name="Text 12"/>
          <p:cNvSpPr/>
          <p:nvPr/>
        </p:nvSpPr>
        <p:spPr>
          <a:xfrm>
            <a:off x="2402086" y="5424368"/>
            <a:ext cx="4706064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Optimization through intelligence</a:t>
            </a:r>
            <a:endParaRPr lang="en-US" sz="1200" dirty="0"/>
          </a:p>
        </p:txBody>
      </p:sp>
      <p:sp>
        <p:nvSpPr>
          <p:cNvPr id="18" name="Shape 13"/>
          <p:cNvSpPr/>
          <p:nvPr/>
        </p:nvSpPr>
        <p:spPr>
          <a:xfrm>
            <a:off x="7366040" y="4407575"/>
            <a:ext cx="5018365" cy="1379101"/>
          </a:xfrm>
          <a:prstGeom prst="roundRect">
            <a:avLst>
              <a:gd name="adj" fmla="val 1698"/>
            </a:avLst>
          </a:prstGeom>
          <a:solidFill>
            <a:srgbClr val="444752"/>
          </a:solidFill>
          <a:ln/>
        </p:spPr>
      </p:sp>
      <p:sp>
        <p:nvSpPr>
          <p:cNvPr id="19" name="Shape 14"/>
          <p:cNvSpPr/>
          <p:nvPr/>
        </p:nvSpPr>
        <p:spPr>
          <a:xfrm>
            <a:off x="7522131" y="4563666"/>
            <a:ext cx="468273" cy="468273"/>
          </a:xfrm>
          <a:prstGeom prst="roundRect">
            <a:avLst>
              <a:gd name="adj" fmla="val 19525118"/>
            </a:avLst>
          </a:prstGeom>
          <a:solidFill>
            <a:srgbClr val="F98AC7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50837" y="4692372"/>
            <a:ext cx="210741" cy="21074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522131" y="5133737"/>
            <a:ext cx="1836658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Scalable Architecture</a:t>
            </a:r>
            <a:endParaRPr lang="en-US" sz="1400" dirty="0"/>
          </a:p>
        </p:txBody>
      </p:sp>
      <p:sp>
        <p:nvSpPr>
          <p:cNvPr id="22" name="Text 16"/>
          <p:cNvSpPr/>
          <p:nvPr/>
        </p:nvSpPr>
        <p:spPr>
          <a:xfrm>
            <a:off x="7522131" y="5424368"/>
            <a:ext cx="4706183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Modular AI component design</a:t>
            </a:r>
            <a:endParaRPr lang="en-US" sz="1200" dirty="0"/>
          </a:p>
        </p:txBody>
      </p:sp>
      <p:sp>
        <p:nvSpPr>
          <p:cNvPr id="23" name="Text 17"/>
          <p:cNvSpPr/>
          <p:nvPr/>
        </p:nvSpPr>
        <p:spPr>
          <a:xfrm>
            <a:off x="2480072" y="6053852"/>
            <a:ext cx="769786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We are shifting logistics from reactive operations to predictive intelligence.</a:t>
            </a:r>
            <a:endParaRPr lang="en-US" sz="1700" dirty="0"/>
          </a:p>
        </p:txBody>
      </p:sp>
      <p:sp>
        <p:nvSpPr>
          <p:cNvPr id="24" name="Shape 18"/>
          <p:cNvSpPr/>
          <p:nvPr/>
        </p:nvSpPr>
        <p:spPr>
          <a:xfrm>
            <a:off x="2245995" y="5901214"/>
            <a:ext cx="22860" cy="580668"/>
          </a:xfrm>
          <a:prstGeom prst="rect">
            <a:avLst/>
          </a:prstGeom>
          <a:solidFill>
            <a:srgbClr val="F98AC7"/>
          </a:solidFill>
          <a:ln/>
        </p:spPr>
      </p:sp>
      <p:sp>
        <p:nvSpPr>
          <p:cNvPr id="25" name="Shape 19"/>
          <p:cNvSpPr/>
          <p:nvPr/>
        </p:nvSpPr>
        <p:spPr>
          <a:xfrm>
            <a:off x="2245995" y="6674383"/>
            <a:ext cx="10138410" cy="27027"/>
          </a:xfrm>
          <a:prstGeom prst="rect">
            <a:avLst/>
          </a:prstGeom>
          <a:solidFill>
            <a:srgbClr val="D6E5EF">
              <a:alpha val="50000"/>
            </a:srgbClr>
          </a:solidFill>
          <a:ln/>
        </p:spPr>
      </p:sp>
      <p:sp>
        <p:nvSpPr>
          <p:cNvPr id="26" name="Text 20"/>
          <p:cNvSpPr/>
          <p:nvPr/>
        </p:nvSpPr>
        <p:spPr>
          <a:xfrm>
            <a:off x="2245995" y="6815852"/>
            <a:ext cx="10138410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Thank you</a:t>
            </a:r>
            <a:endParaRPr lang="en-US" sz="1200" dirty="0"/>
          </a:p>
        </p:txBody>
      </p:sp>
      <p:sp>
        <p:nvSpPr>
          <p:cNvPr id="27" name="Text 21"/>
          <p:cNvSpPr/>
          <p:nvPr/>
        </p:nvSpPr>
        <p:spPr>
          <a:xfrm>
            <a:off x="2245995" y="7136606"/>
            <a:ext cx="10138410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Questions?</a:t>
            </a:r>
            <a:endParaRPr lang="en-US" sz="12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1732EB1-32D0-8075-35EA-BA06277EBE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84405" y="7708485"/>
            <a:ext cx="2143424" cy="4667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5175" y="942737"/>
            <a:ext cx="7786449" cy="11408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Problem in Modern Delivery Systems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165175" y="2319218"/>
            <a:ext cx="7786449" cy="1374458"/>
          </a:xfrm>
          <a:prstGeom prst="roundRect">
            <a:avLst>
              <a:gd name="adj" fmla="val 7983"/>
            </a:avLst>
          </a:prstGeom>
          <a:solidFill>
            <a:srgbClr val="252833"/>
          </a:solidFill>
          <a:ln w="22860">
            <a:solidFill>
              <a:srgbClr val="F98AC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42315" y="2319218"/>
            <a:ext cx="91440" cy="1374458"/>
          </a:xfrm>
          <a:prstGeom prst="roundRect">
            <a:avLst>
              <a:gd name="adj" fmla="val 31816"/>
            </a:avLst>
          </a:prstGeom>
          <a:solidFill>
            <a:srgbClr val="F98AC7"/>
          </a:solidFill>
          <a:ln/>
        </p:spPr>
      </p:sp>
      <p:sp>
        <p:nvSpPr>
          <p:cNvPr id="6" name="Text 3"/>
          <p:cNvSpPr/>
          <p:nvPr/>
        </p:nvSpPr>
        <p:spPr>
          <a:xfrm>
            <a:off x="6450449" y="2535912"/>
            <a:ext cx="256877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Preactive Not Predictive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450449" y="2915245"/>
            <a:ext cx="7284482" cy="5617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Businesses operate reactively instead of anticipating delays. Orders ship without intelligence about completion time.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165175" y="3850719"/>
            <a:ext cx="7786449" cy="1374458"/>
          </a:xfrm>
          <a:prstGeom prst="roundRect">
            <a:avLst>
              <a:gd name="adj" fmla="val 7983"/>
            </a:avLst>
          </a:prstGeom>
          <a:solidFill>
            <a:srgbClr val="252833"/>
          </a:solidFill>
          <a:ln w="22860">
            <a:solidFill>
              <a:srgbClr val="F98AC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142315" y="3850719"/>
            <a:ext cx="91440" cy="1374458"/>
          </a:xfrm>
          <a:prstGeom prst="roundRect">
            <a:avLst>
              <a:gd name="adj" fmla="val 31816"/>
            </a:avLst>
          </a:prstGeom>
          <a:solidFill>
            <a:srgbClr val="F98AC7"/>
          </a:solidFill>
          <a:ln/>
        </p:spPr>
      </p:sp>
      <p:sp>
        <p:nvSpPr>
          <p:cNvPr id="10" name="Text 7"/>
          <p:cNvSpPr/>
          <p:nvPr/>
        </p:nvSpPr>
        <p:spPr>
          <a:xfrm>
            <a:off x="6450449" y="4067413"/>
            <a:ext cx="3117652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Manual Allocation Challenges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450449" y="4446746"/>
            <a:ext cx="7284482" cy="5617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Driver assignment lacks intelligent optimization, leading to inefficient routing and resource allocation.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6165175" y="5382220"/>
            <a:ext cx="7786449" cy="1093589"/>
          </a:xfrm>
          <a:prstGeom prst="roundRect">
            <a:avLst>
              <a:gd name="adj" fmla="val 10034"/>
            </a:avLst>
          </a:prstGeom>
          <a:solidFill>
            <a:srgbClr val="252833"/>
          </a:solidFill>
          <a:ln w="22860">
            <a:solidFill>
              <a:srgbClr val="F98AC7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142315" y="5382220"/>
            <a:ext cx="91440" cy="1093589"/>
          </a:xfrm>
          <a:prstGeom prst="roundRect">
            <a:avLst>
              <a:gd name="adj" fmla="val 31816"/>
            </a:avLst>
          </a:prstGeom>
          <a:solidFill>
            <a:srgbClr val="F98AC7"/>
          </a:solidFill>
          <a:ln/>
        </p:spPr>
      </p:sp>
      <p:sp>
        <p:nvSpPr>
          <p:cNvPr id="14" name="Text 11"/>
          <p:cNvSpPr/>
          <p:nvPr/>
        </p:nvSpPr>
        <p:spPr>
          <a:xfrm>
            <a:off x="6450449" y="5598914"/>
            <a:ext cx="2281714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Delayed Detection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450449" y="5978247"/>
            <a:ext cx="7284482" cy="280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 early warning system for high-delay risk orders. Problems surface only after they occur.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6456045" y="6829187"/>
            <a:ext cx="7495580" cy="280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Current systems respond to delays. They do not anticipate them.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6165175" y="6652498"/>
            <a:ext cx="22860" cy="634246"/>
          </a:xfrm>
          <a:prstGeom prst="rect">
            <a:avLst/>
          </a:prstGeom>
          <a:solidFill>
            <a:srgbClr val="F98AC7"/>
          </a:solidFill>
          <a:ln/>
        </p:spPr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10B3674-B3AF-D1BB-69F7-684F79071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6449" y="7661749"/>
            <a:ext cx="2333951" cy="4858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8348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643182" y="3022163"/>
            <a:ext cx="5867043" cy="513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Business &amp; Operational Impact</a:t>
            </a:r>
            <a:endParaRPr lang="en-US" sz="3200" dirty="0"/>
          </a:p>
        </p:txBody>
      </p:sp>
      <p:sp>
        <p:nvSpPr>
          <p:cNvPr id="4" name="Shape 1"/>
          <p:cNvSpPr/>
          <p:nvPr/>
        </p:nvSpPr>
        <p:spPr>
          <a:xfrm>
            <a:off x="1643182" y="3727013"/>
            <a:ext cx="5608320" cy="1575673"/>
          </a:xfrm>
          <a:prstGeom prst="roundRect">
            <a:avLst>
              <a:gd name="adj" fmla="val 1663"/>
            </a:avLst>
          </a:prstGeom>
          <a:solidFill>
            <a:srgbClr val="444752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7846" y="3901678"/>
            <a:ext cx="523994" cy="523994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61912" y="4045744"/>
            <a:ext cx="235744" cy="23574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817846" y="4553069"/>
            <a:ext cx="2055019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Financial Costs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1817846" y="4886325"/>
            <a:ext cx="5258991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Increased refunds and compensation expenses due to missed ETAs</a:t>
            </a:r>
            <a:endParaRPr lang="en-US" sz="1350" dirty="0"/>
          </a:p>
        </p:txBody>
      </p:sp>
      <p:sp>
        <p:nvSpPr>
          <p:cNvPr id="9" name="Shape 4"/>
          <p:cNvSpPr/>
          <p:nvPr/>
        </p:nvSpPr>
        <p:spPr>
          <a:xfrm>
            <a:off x="7378898" y="3727013"/>
            <a:ext cx="5608320" cy="1575673"/>
          </a:xfrm>
          <a:prstGeom prst="roundRect">
            <a:avLst>
              <a:gd name="adj" fmla="val 1663"/>
            </a:avLst>
          </a:prstGeom>
          <a:solidFill>
            <a:srgbClr val="444752"/>
          </a:solidFill>
          <a:ln/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3563" y="3901678"/>
            <a:ext cx="523994" cy="523994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97629" y="4045744"/>
            <a:ext cx="235744" cy="23574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553563" y="4553069"/>
            <a:ext cx="2055019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Customer Churn</a:t>
            </a:r>
            <a:endParaRPr lang="en-US" sz="1600" dirty="0"/>
          </a:p>
        </p:txBody>
      </p:sp>
      <p:sp>
        <p:nvSpPr>
          <p:cNvPr id="13" name="Text 6"/>
          <p:cNvSpPr/>
          <p:nvPr/>
        </p:nvSpPr>
        <p:spPr>
          <a:xfrm>
            <a:off x="7553563" y="4886325"/>
            <a:ext cx="5258991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Unreliable ETAs erode trust and drive customers to competitors</a:t>
            </a:r>
            <a:endParaRPr lang="en-US" sz="1350" dirty="0"/>
          </a:p>
        </p:txBody>
      </p:sp>
      <p:sp>
        <p:nvSpPr>
          <p:cNvPr id="14" name="Shape 7"/>
          <p:cNvSpPr/>
          <p:nvPr/>
        </p:nvSpPr>
        <p:spPr>
          <a:xfrm>
            <a:off x="1643182" y="5430083"/>
            <a:ext cx="5608320" cy="1575673"/>
          </a:xfrm>
          <a:prstGeom prst="roundRect">
            <a:avLst>
              <a:gd name="adj" fmla="val 1663"/>
            </a:avLst>
          </a:prstGeom>
          <a:solidFill>
            <a:srgbClr val="444752"/>
          </a:solidFill>
          <a:ln/>
        </p:spPr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17846" y="5604748"/>
            <a:ext cx="523994" cy="523994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61912" y="5748814"/>
            <a:ext cx="235744" cy="235744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1817846" y="6256139"/>
            <a:ext cx="2055019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Brand Damage</a:t>
            </a:r>
            <a:endParaRPr lang="en-US" sz="1600" dirty="0"/>
          </a:p>
        </p:txBody>
      </p:sp>
      <p:sp>
        <p:nvSpPr>
          <p:cNvPr id="18" name="Text 9"/>
          <p:cNvSpPr/>
          <p:nvPr/>
        </p:nvSpPr>
        <p:spPr>
          <a:xfrm>
            <a:off x="1817846" y="6589395"/>
            <a:ext cx="5258991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Reputation harm from inconsistent delivery experience</a:t>
            </a:r>
            <a:endParaRPr lang="en-US" sz="1350" dirty="0"/>
          </a:p>
        </p:txBody>
      </p:sp>
      <p:sp>
        <p:nvSpPr>
          <p:cNvPr id="19" name="Shape 10"/>
          <p:cNvSpPr/>
          <p:nvPr/>
        </p:nvSpPr>
        <p:spPr>
          <a:xfrm>
            <a:off x="7378898" y="5430083"/>
            <a:ext cx="5608320" cy="1575673"/>
          </a:xfrm>
          <a:prstGeom prst="roundRect">
            <a:avLst>
              <a:gd name="adj" fmla="val 1663"/>
            </a:avLst>
          </a:prstGeom>
          <a:solidFill>
            <a:srgbClr val="444752"/>
          </a:solidFill>
          <a:ln/>
        </p:spPr>
      </p:sp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53563" y="5604748"/>
            <a:ext cx="523994" cy="523994"/>
          </a:xfrm>
          <a:prstGeom prst="rect">
            <a:avLst/>
          </a:prstGeom>
        </p:spPr>
      </p:pic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97629" y="5748814"/>
            <a:ext cx="235744" cy="235744"/>
          </a:xfrm>
          <a:prstGeom prst="rect">
            <a:avLst/>
          </a:prstGeom>
        </p:spPr>
      </p:pic>
      <p:sp>
        <p:nvSpPr>
          <p:cNvPr id="22" name="Text 11"/>
          <p:cNvSpPr/>
          <p:nvPr/>
        </p:nvSpPr>
        <p:spPr>
          <a:xfrm>
            <a:off x="7553563" y="6256139"/>
            <a:ext cx="2055019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Fleet Inefficiency</a:t>
            </a:r>
            <a:endParaRPr lang="en-US" sz="1600" dirty="0"/>
          </a:p>
        </p:txBody>
      </p:sp>
      <p:sp>
        <p:nvSpPr>
          <p:cNvPr id="23" name="Text 12"/>
          <p:cNvSpPr/>
          <p:nvPr/>
        </p:nvSpPr>
        <p:spPr>
          <a:xfrm>
            <a:off x="7553563" y="6589395"/>
            <a:ext cx="5258991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Poor resource allocation increases operational costs</a:t>
            </a:r>
            <a:endParaRPr lang="en-US" sz="1350" dirty="0"/>
          </a:p>
        </p:txBody>
      </p:sp>
      <p:sp>
        <p:nvSpPr>
          <p:cNvPr id="24" name="Text 13"/>
          <p:cNvSpPr/>
          <p:nvPr/>
        </p:nvSpPr>
        <p:spPr>
          <a:xfrm>
            <a:off x="1643182" y="7149108"/>
            <a:ext cx="11344037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Even a 5-minute delay at scale across thousands of daily deliveries can cost millions annually.</a:t>
            </a:r>
            <a:endParaRPr lang="en-US" sz="135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8A7FA3D-3A9E-4F8F-F302-D1720C6C0DE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447227" y="7698278"/>
            <a:ext cx="2143424" cy="4667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4388" y="873443"/>
            <a:ext cx="7515225" cy="1368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Smart Delivery Intelligence System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14388" y="2807494"/>
            <a:ext cx="320456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Our AI-Powered Solution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14388" y="3375660"/>
            <a:ext cx="4686181" cy="7339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Converts raw delivery data into actionable logistics intelligence through machine learning: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814388" y="4313039"/>
            <a:ext cx="4686181" cy="29639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Accurate ETA predictions using structured features</a:t>
            </a:r>
            <a:endParaRPr lang="en-US" sz="180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Delay risk probability calculations</a:t>
            </a:r>
            <a:endParaRPr lang="en-US" sz="180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AI-based operational recommendations</a:t>
            </a:r>
            <a:endParaRPr lang="en-US" sz="180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Driver performance comparison engine</a:t>
            </a:r>
            <a:endParaRPr lang="en-US" sz="180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Real-time scenario simulation</a:t>
            </a:r>
            <a:endParaRPr lang="en-US" sz="180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Automated intelligence reporting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5908358" y="2581394"/>
            <a:ext cx="2596277" cy="4774644"/>
          </a:xfrm>
          <a:prstGeom prst="roundRect">
            <a:avLst>
              <a:gd name="adj" fmla="val 1344"/>
            </a:avLst>
          </a:prstGeom>
          <a:solidFill>
            <a:srgbClr val="F98AC7"/>
          </a:solidFill>
          <a:ln/>
        </p:spPr>
      </p:sp>
      <p:sp>
        <p:nvSpPr>
          <p:cNvPr id="8" name="Text 5"/>
          <p:cNvSpPr/>
          <p:nvPr/>
        </p:nvSpPr>
        <p:spPr>
          <a:xfrm>
            <a:off x="6141006" y="2807494"/>
            <a:ext cx="2130981" cy="684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Transform Data Into Decisions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6141006" y="3717727"/>
            <a:ext cx="2130981" cy="1834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Predict delivery times, assess risk, and optimize allocation before dispatch.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01829" y="634960"/>
            <a:ext cx="4357449" cy="544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System Architecture</a:t>
            </a:r>
            <a:endParaRPr lang="en-US" sz="3400" dirty="0"/>
          </a:p>
        </p:txBody>
      </p:sp>
      <p:sp>
        <p:nvSpPr>
          <p:cNvPr id="3" name="Shape 1"/>
          <p:cNvSpPr/>
          <p:nvPr/>
        </p:nvSpPr>
        <p:spPr>
          <a:xfrm>
            <a:off x="1486972" y="1743908"/>
            <a:ext cx="185142" cy="833199"/>
          </a:xfrm>
          <a:prstGeom prst="roundRect">
            <a:avLst>
              <a:gd name="adj" fmla="val 15004"/>
            </a:avLst>
          </a:prstGeom>
          <a:solidFill>
            <a:srgbClr val="444752"/>
          </a:solidFill>
          <a:ln/>
        </p:spPr>
      </p:sp>
      <p:sp>
        <p:nvSpPr>
          <p:cNvPr id="4" name="Shape 2"/>
          <p:cNvSpPr/>
          <p:nvPr/>
        </p:nvSpPr>
        <p:spPr>
          <a:xfrm>
            <a:off x="1301829" y="1622346"/>
            <a:ext cx="555546" cy="555546"/>
          </a:xfrm>
          <a:prstGeom prst="roundRect">
            <a:avLst>
              <a:gd name="adj" fmla="val 82297"/>
            </a:avLst>
          </a:prstGeom>
          <a:solidFill>
            <a:srgbClr val="444752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40656" y="1761173"/>
            <a:ext cx="277773" cy="27777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00607" y="1651278"/>
            <a:ext cx="2178725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Input Layer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2000607" y="2009537"/>
            <a:ext cx="11327963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Driver Age, Rating, Distance, City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1764744" y="2998232"/>
            <a:ext cx="185142" cy="833199"/>
          </a:xfrm>
          <a:prstGeom prst="roundRect">
            <a:avLst>
              <a:gd name="adj" fmla="val 15004"/>
            </a:avLst>
          </a:prstGeom>
          <a:solidFill>
            <a:srgbClr val="444752"/>
          </a:solidFill>
          <a:ln/>
        </p:spPr>
      </p:sp>
      <p:sp>
        <p:nvSpPr>
          <p:cNvPr id="9" name="Shape 6"/>
          <p:cNvSpPr/>
          <p:nvPr/>
        </p:nvSpPr>
        <p:spPr>
          <a:xfrm>
            <a:off x="1579602" y="2876669"/>
            <a:ext cx="555546" cy="555546"/>
          </a:xfrm>
          <a:prstGeom prst="roundRect">
            <a:avLst>
              <a:gd name="adj" fmla="val 82297"/>
            </a:avLst>
          </a:prstGeom>
          <a:solidFill>
            <a:srgbClr val="444752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18429" y="3015496"/>
            <a:ext cx="277773" cy="27777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2278380" y="2905601"/>
            <a:ext cx="2178725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Feature Engineering</a:t>
            </a:r>
            <a:endParaRPr lang="en-US" sz="1700" dirty="0"/>
          </a:p>
        </p:txBody>
      </p:sp>
      <p:sp>
        <p:nvSpPr>
          <p:cNvPr id="12" name="Text 8"/>
          <p:cNvSpPr/>
          <p:nvPr/>
        </p:nvSpPr>
        <p:spPr>
          <a:xfrm>
            <a:off x="2278380" y="3263860"/>
            <a:ext cx="11050191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Interaction Features, Efficiency Scores, Transforms</a:t>
            </a:r>
            <a:endParaRPr lang="en-US" sz="1450" dirty="0"/>
          </a:p>
        </p:txBody>
      </p:sp>
      <p:sp>
        <p:nvSpPr>
          <p:cNvPr id="13" name="Shape 9"/>
          <p:cNvSpPr/>
          <p:nvPr/>
        </p:nvSpPr>
        <p:spPr>
          <a:xfrm>
            <a:off x="2042517" y="4252555"/>
            <a:ext cx="185142" cy="833199"/>
          </a:xfrm>
          <a:prstGeom prst="roundRect">
            <a:avLst>
              <a:gd name="adj" fmla="val 15004"/>
            </a:avLst>
          </a:prstGeom>
          <a:solidFill>
            <a:srgbClr val="444752"/>
          </a:solidFill>
          <a:ln/>
        </p:spPr>
      </p:sp>
      <p:sp>
        <p:nvSpPr>
          <p:cNvPr id="14" name="Shape 10"/>
          <p:cNvSpPr/>
          <p:nvPr/>
        </p:nvSpPr>
        <p:spPr>
          <a:xfrm>
            <a:off x="1857375" y="4130993"/>
            <a:ext cx="555546" cy="555546"/>
          </a:xfrm>
          <a:prstGeom prst="roundRect">
            <a:avLst>
              <a:gd name="adj" fmla="val 82297"/>
            </a:avLst>
          </a:prstGeom>
          <a:solidFill>
            <a:srgbClr val="444752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96202" y="4269819"/>
            <a:ext cx="277773" cy="27777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2556153" y="4159925"/>
            <a:ext cx="2178725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XGBoost Regressor</a:t>
            </a:r>
            <a:endParaRPr lang="en-US" sz="1700" dirty="0"/>
          </a:p>
        </p:txBody>
      </p:sp>
      <p:sp>
        <p:nvSpPr>
          <p:cNvPr id="17" name="Text 12"/>
          <p:cNvSpPr/>
          <p:nvPr/>
        </p:nvSpPr>
        <p:spPr>
          <a:xfrm>
            <a:off x="2556153" y="4518184"/>
            <a:ext cx="10772418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Log-Transformed Target with Non-Linear Features</a:t>
            </a:r>
            <a:endParaRPr lang="en-US" sz="1450" dirty="0"/>
          </a:p>
        </p:txBody>
      </p:sp>
      <p:sp>
        <p:nvSpPr>
          <p:cNvPr id="18" name="Shape 13"/>
          <p:cNvSpPr/>
          <p:nvPr/>
        </p:nvSpPr>
        <p:spPr>
          <a:xfrm>
            <a:off x="2320290" y="5506879"/>
            <a:ext cx="185142" cy="833199"/>
          </a:xfrm>
          <a:prstGeom prst="roundRect">
            <a:avLst>
              <a:gd name="adj" fmla="val 15004"/>
            </a:avLst>
          </a:prstGeom>
          <a:solidFill>
            <a:srgbClr val="444752"/>
          </a:solidFill>
          <a:ln/>
        </p:spPr>
      </p:sp>
      <p:sp>
        <p:nvSpPr>
          <p:cNvPr id="19" name="Shape 14"/>
          <p:cNvSpPr/>
          <p:nvPr/>
        </p:nvSpPr>
        <p:spPr>
          <a:xfrm>
            <a:off x="2135148" y="5385316"/>
            <a:ext cx="555546" cy="555546"/>
          </a:xfrm>
          <a:prstGeom prst="roundRect">
            <a:avLst>
              <a:gd name="adj" fmla="val 82297"/>
            </a:avLst>
          </a:prstGeom>
          <a:solidFill>
            <a:srgbClr val="444752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73975" y="5524143"/>
            <a:ext cx="277773" cy="277773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2833926" y="5414248"/>
            <a:ext cx="2178725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Intelligence Layer</a:t>
            </a:r>
            <a:endParaRPr lang="en-US" sz="1700" dirty="0"/>
          </a:p>
        </p:txBody>
      </p:sp>
      <p:sp>
        <p:nvSpPr>
          <p:cNvPr id="22" name="Text 16"/>
          <p:cNvSpPr/>
          <p:nvPr/>
        </p:nvSpPr>
        <p:spPr>
          <a:xfrm>
            <a:off x="2833926" y="5772507"/>
            <a:ext cx="10494645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Risk Scoring, AI Summaries, Decision Support</a:t>
            </a:r>
            <a:endParaRPr lang="en-US" sz="1450" dirty="0"/>
          </a:p>
        </p:txBody>
      </p:sp>
      <p:sp>
        <p:nvSpPr>
          <p:cNvPr id="23" name="Shape 17"/>
          <p:cNvSpPr/>
          <p:nvPr/>
        </p:nvSpPr>
        <p:spPr>
          <a:xfrm>
            <a:off x="2042517" y="6761202"/>
            <a:ext cx="185142" cy="833199"/>
          </a:xfrm>
          <a:prstGeom prst="roundRect">
            <a:avLst>
              <a:gd name="adj" fmla="val 15004"/>
            </a:avLst>
          </a:prstGeom>
          <a:solidFill>
            <a:srgbClr val="444752"/>
          </a:solidFill>
          <a:ln/>
        </p:spPr>
      </p:sp>
      <p:sp>
        <p:nvSpPr>
          <p:cNvPr id="24" name="Shape 18"/>
          <p:cNvSpPr/>
          <p:nvPr/>
        </p:nvSpPr>
        <p:spPr>
          <a:xfrm>
            <a:off x="1857375" y="6639639"/>
            <a:ext cx="555546" cy="555546"/>
          </a:xfrm>
          <a:prstGeom prst="roundRect">
            <a:avLst>
              <a:gd name="adj" fmla="val 82297"/>
            </a:avLst>
          </a:prstGeom>
          <a:solidFill>
            <a:srgbClr val="444752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96202" y="6778466"/>
            <a:ext cx="277773" cy="277773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2556153" y="6668572"/>
            <a:ext cx="2247662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Interactive Dashboard</a:t>
            </a:r>
            <a:endParaRPr lang="en-US" sz="1700" dirty="0"/>
          </a:p>
        </p:txBody>
      </p:sp>
      <p:sp>
        <p:nvSpPr>
          <p:cNvPr id="27" name="Text 20"/>
          <p:cNvSpPr/>
          <p:nvPr/>
        </p:nvSpPr>
        <p:spPr>
          <a:xfrm>
            <a:off x="2556153" y="7026831"/>
            <a:ext cx="10772418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Visualization Tools and Export Capabilities</a:t>
            </a:r>
            <a:endParaRPr lang="en-US" sz="145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7568147-82CC-AB69-3B9A-80A573E5AB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96449" y="7627855"/>
            <a:ext cx="2333951" cy="48584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37949"/>
            <a:ext cx="650128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Machine Learning Model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040255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Technical Approach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37724" y="25582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Algorithm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314956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XGBoost Regressor with log-transformed target variable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37719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837724" y="4363164"/>
            <a:ext cx="6185535" cy="13164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Non-linear interaction features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City encoding schemes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Distance squared transformations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591895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Performance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837724" y="6510218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RMSE:</a:t>
            </a: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7.09 minutes</a:t>
            </a:r>
            <a:endParaRPr lang="en-US" sz="1850" dirty="0"/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R²:</a:t>
            </a: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0.39 coefficient of determination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7442478" y="1800939"/>
            <a:ext cx="6530102" cy="5690711"/>
          </a:xfrm>
          <a:prstGeom prst="roundRect">
            <a:avLst>
              <a:gd name="adj" fmla="val 631"/>
            </a:avLst>
          </a:prstGeom>
          <a:solidFill>
            <a:srgbClr val="F98AC7"/>
          </a:solidFill>
          <a:ln/>
        </p:spPr>
      </p:sp>
      <p:sp>
        <p:nvSpPr>
          <p:cNvPr id="11" name="Text 9"/>
          <p:cNvSpPr/>
          <p:nvPr/>
        </p:nvSpPr>
        <p:spPr>
          <a:xfrm>
            <a:off x="7681793" y="2040255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Model Capabilities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7681793" y="2701885"/>
            <a:ext cx="605147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Given the absence of real-time traffic, weather, and preparation-time features, the model demonstrates stable predictive capability using structured logistics features.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7681793" y="4066342"/>
            <a:ext cx="605147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Model aligns with real-world delivery intuition and validates against operational constraints.</a:t>
            </a:r>
            <a:endParaRPr lang="en-US" sz="18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C17A5C9-8B68-7405-1138-D343DD3AA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2664" y="7707035"/>
            <a:ext cx="2143424" cy="4667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6162" y="812959"/>
            <a:ext cx="6435804" cy="610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Model Explainability &amp; Trust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162" y="1692831"/>
            <a:ext cx="414933" cy="4149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6162" y="2332553"/>
            <a:ext cx="2441019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Distance Impact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26162" y="2745462"/>
            <a:ext cx="7691676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Strongest predictor of delivery time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6162" y="3415070"/>
            <a:ext cx="414933" cy="41493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26162" y="4054793"/>
            <a:ext cx="2441019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Driver Quality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26162" y="4467701"/>
            <a:ext cx="7691676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Higher ratings reduce estimated time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6162" y="5137309"/>
            <a:ext cx="414933" cy="41493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6162" y="5777032"/>
            <a:ext cx="2441019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Interaction Effects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26162" y="6189940"/>
            <a:ext cx="7691676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Feature combinations influence efficiency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1037392" y="6904434"/>
            <a:ext cx="7380446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model is not a black box — it is transparent and interpretable.</a:t>
            </a:r>
            <a:endParaRPr lang="en-US" sz="1600" dirty="0"/>
          </a:p>
        </p:txBody>
      </p:sp>
      <p:sp>
        <p:nvSpPr>
          <p:cNvPr id="14" name="Shape 8"/>
          <p:cNvSpPr/>
          <p:nvPr/>
        </p:nvSpPr>
        <p:spPr>
          <a:xfrm>
            <a:off x="726162" y="6702147"/>
            <a:ext cx="22860" cy="714494"/>
          </a:xfrm>
          <a:prstGeom prst="rect">
            <a:avLst/>
          </a:prstGeom>
          <a:solidFill>
            <a:srgbClr val="F98AC7"/>
          </a:solidFill>
          <a:ln/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2600" y="970955"/>
            <a:ext cx="4719161" cy="589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Beyond Prediction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802600" y="1896904"/>
            <a:ext cx="13025080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is not just a prediction model — it is a logistics decision support system.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2600" y="2380774"/>
            <a:ext cx="501372" cy="50137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02600" y="3092172"/>
            <a:ext cx="2359581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ETA Prediction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02600" y="3487817"/>
            <a:ext cx="4201597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Accurate time estimation using ML features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14223" y="2380774"/>
            <a:ext cx="501372" cy="50137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14223" y="3092172"/>
            <a:ext cx="2369106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Delay Risk Estimation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5214223" y="3487817"/>
            <a:ext cx="4201716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Probability calculation for late delivery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25965" y="2380774"/>
            <a:ext cx="501372" cy="50137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25965" y="3092172"/>
            <a:ext cx="2359581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Confidence Interval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9625965" y="3487817"/>
            <a:ext cx="4201716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Uncertainty quantification on predictions</a:t>
            </a:r>
            <a:endParaRPr lang="en-US" sz="15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2600" y="4118729"/>
            <a:ext cx="501372" cy="50137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02600" y="4830128"/>
            <a:ext cx="2615089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Live Route Visualization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802600" y="5225772"/>
            <a:ext cx="4201597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Interactive mapping tools for routes</a:t>
            </a:r>
            <a:endParaRPr lang="en-US" sz="15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14223" y="4118729"/>
            <a:ext cx="501372" cy="501372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214223" y="4830128"/>
            <a:ext cx="2914412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Driver Comparison Engine</a:t>
            </a:r>
            <a:endParaRPr lang="en-US" sz="1850" dirty="0"/>
          </a:p>
        </p:txBody>
      </p:sp>
      <p:sp>
        <p:nvSpPr>
          <p:cNvPr id="18" name="Text 11"/>
          <p:cNvSpPr/>
          <p:nvPr/>
        </p:nvSpPr>
        <p:spPr>
          <a:xfrm>
            <a:off x="5214223" y="5225772"/>
            <a:ext cx="4201716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Performance analysis across drivers</a:t>
            </a:r>
            <a:endParaRPr lang="en-US" sz="155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625965" y="4118729"/>
            <a:ext cx="501372" cy="501372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9625965" y="4830128"/>
            <a:ext cx="2359581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Real-Time Simulation</a:t>
            </a:r>
            <a:endParaRPr lang="en-US" sz="1850" dirty="0"/>
          </a:p>
        </p:txBody>
      </p:sp>
      <p:sp>
        <p:nvSpPr>
          <p:cNvPr id="21" name="Text 13"/>
          <p:cNvSpPr/>
          <p:nvPr/>
        </p:nvSpPr>
        <p:spPr>
          <a:xfrm>
            <a:off x="9625965" y="5225772"/>
            <a:ext cx="4201716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What-if scenario testing before dispatch</a:t>
            </a:r>
            <a:endParaRPr lang="en-US" sz="1550" dirty="0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2600" y="5856684"/>
            <a:ext cx="501372" cy="501372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802600" y="6568083"/>
            <a:ext cx="2359581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Intelligence Reports</a:t>
            </a:r>
            <a:endParaRPr lang="en-US" sz="1850" dirty="0"/>
          </a:p>
        </p:txBody>
      </p:sp>
      <p:sp>
        <p:nvSpPr>
          <p:cNvPr id="24" name="Text 15"/>
          <p:cNvSpPr/>
          <p:nvPr/>
        </p:nvSpPr>
        <p:spPr>
          <a:xfrm>
            <a:off x="802600" y="6963728"/>
            <a:ext cx="4201597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Automated PDF exports with insights</a:t>
            </a:r>
            <a:endParaRPr lang="en-US" sz="155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8959119-BF17-7144-B796-D61EB3AECD3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487476" y="7762810"/>
            <a:ext cx="2143424" cy="4667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30636" y="1099661"/>
            <a:ext cx="6864429" cy="460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Real-World Applications &amp; Future Scope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2230636" y="1601153"/>
            <a:ext cx="2210633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Applications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636" y="2114252"/>
            <a:ext cx="78224" cy="7822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411254" y="2031087"/>
            <a:ext cx="1842135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Food Delivery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2411254" y="2322671"/>
            <a:ext cx="4839891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Platforms requiring accurate time promises</a:t>
            </a:r>
            <a:endParaRPr lang="en-US" sz="1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137" y="2114252"/>
            <a:ext cx="78224" cy="7822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59754" y="2031087"/>
            <a:ext cx="1953101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E-Commerce Logistics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7559754" y="2322671"/>
            <a:ext cx="4840010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Online retail with delivery commitments</a:t>
            </a:r>
            <a:endParaRPr lang="en-US" sz="1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636" y="2817793"/>
            <a:ext cx="78224" cy="7822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411254" y="2734628"/>
            <a:ext cx="1842135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Fleet Optimization</a:t>
            </a:r>
            <a:endParaRPr lang="en-US" sz="1450" dirty="0"/>
          </a:p>
        </p:txBody>
      </p:sp>
      <p:sp>
        <p:nvSpPr>
          <p:cNvPr id="12" name="Text 7"/>
          <p:cNvSpPr/>
          <p:nvPr/>
        </p:nvSpPr>
        <p:spPr>
          <a:xfrm>
            <a:off x="2411254" y="3026212"/>
            <a:ext cx="4839891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Large-scale vehicle allocation systems</a:t>
            </a:r>
            <a:endParaRPr lang="en-US" sz="12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137" y="2817793"/>
            <a:ext cx="78224" cy="7822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59754" y="2734628"/>
            <a:ext cx="2173962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Smart City Infrastructure</a:t>
            </a:r>
            <a:endParaRPr lang="en-US" sz="1450" dirty="0"/>
          </a:p>
        </p:txBody>
      </p:sp>
      <p:sp>
        <p:nvSpPr>
          <p:cNvPr id="15" name="Text 9"/>
          <p:cNvSpPr/>
          <p:nvPr/>
        </p:nvSpPr>
        <p:spPr>
          <a:xfrm>
            <a:off x="7559754" y="3026212"/>
            <a:ext cx="4840010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Integrated urban delivery networks</a:t>
            </a:r>
            <a:endParaRPr lang="en-US" sz="1200" dirty="0"/>
          </a:p>
        </p:txBody>
      </p:sp>
      <p:sp>
        <p:nvSpPr>
          <p:cNvPr id="16" name="Text 10"/>
          <p:cNvSpPr/>
          <p:nvPr/>
        </p:nvSpPr>
        <p:spPr>
          <a:xfrm>
            <a:off x="2230636" y="3386971"/>
            <a:ext cx="2265998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Future Enhancements</a:t>
            </a:r>
            <a:endParaRPr lang="en-US" sz="170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636" y="3900071"/>
            <a:ext cx="78224" cy="78224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2411254" y="3816906"/>
            <a:ext cx="2495312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Real-Time Traffic Integration</a:t>
            </a:r>
            <a:endParaRPr lang="en-US" sz="1450" dirty="0"/>
          </a:p>
        </p:txBody>
      </p:sp>
      <p:sp>
        <p:nvSpPr>
          <p:cNvPr id="19" name="Text 12"/>
          <p:cNvSpPr/>
          <p:nvPr/>
        </p:nvSpPr>
        <p:spPr>
          <a:xfrm>
            <a:off x="2411254" y="4108490"/>
            <a:ext cx="9988510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Live congestion data from mapping APIs</a:t>
            </a:r>
            <a:endParaRPr lang="en-US" sz="1200" dirty="0"/>
          </a:p>
        </p:txBody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636" y="4603611"/>
            <a:ext cx="78224" cy="78224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2411254" y="4520446"/>
            <a:ext cx="1842135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Weather Data</a:t>
            </a:r>
            <a:endParaRPr lang="en-US" sz="1450" dirty="0"/>
          </a:p>
        </p:txBody>
      </p:sp>
      <p:sp>
        <p:nvSpPr>
          <p:cNvPr id="22" name="Text 14"/>
          <p:cNvSpPr/>
          <p:nvPr/>
        </p:nvSpPr>
        <p:spPr>
          <a:xfrm>
            <a:off x="2411254" y="4812030"/>
            <a:ext cx="9988510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Precipitation and condition information</a:t>
            </a:r>
            <a:endParaRPr lang="en-US" sz="1200" dirty="0"/>
          </a:p>
        </p:txBody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636" y="5307151"/>
            <a:ext cx="78224" cy="78224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2411254" y="5223986"/>
            <a:ext cx="1842135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GPS Tracking</a:t>
            </a:r>
            <a:endParaRPr lang="en-US" sz="1450" dirty="0"/>
          </a:p>
        </p:txBody>
      </p:sp>
      <p:sp>
        <p:nvSpPr>
          <p:cNvPr id="25" name="Text 16"/>
          <p:cNvSpPr/>
          <p:nvPr/>
        </p:nvSpPr>
        <p:spPr>
          <a:xfrm>
            <a:off x="2411254" y="5515570"/>
            <a:ext cx="9988510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Live vehicle location monitoring</a:t>
            </a:r>
            <a:endParaRPr lang="en-US" sz="1200" dirty="0"/>
          </a:p>
        </p:txBody>
      </p:sp>
      <p:pic>
        <p:nvPicPr>
          <p:cNvPr id="26" name="Image 7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636" y="6010692"/>
            <a:ext cx="78224" cy="78224"/>
          </a:xfrm>
          <a:prstGeom prst="rect">
            <a:avLst/>
          </a:prstGeom>
        </p:spPr>
      </p:pic>
      <p:sp>
        <p:nvSpPr>
          <p:cNvPr id="27" name="Text 17"/>
          <p:cNvSpPr/>
          <p:nvPr/>
        </p:nvSpPr>
        <p:spPr>
          <a:xfrm>
            <a:off x="2411254" y="5927527"/>
            <a:ext cx="1842135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Dynamic Allocation</a:t>
            </a:r>
            <a:endParaRPr lang="en-US" sz="1450" dirty="0"/>
          </a:p>
        </p:txBody>
      </p:sp>
      <p:sp>
        <p:nvSpPr>
          <p:cNvPr id="28" name="Text 18"/>
          <p:cNvSpPr/>
          <p:nvPr/>
        </p:nvSpPr>
        <p:spPr>
          <a:xfrm>
            <a:off x="2411254" y="6219111"/>
            <a:ext cx="9988510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AI-based driver assignment after each delivery</a:t>
            </a:r>
            <a:endParaRPr lang="en-US" sz="1200" dirty="0"/>
          </a:p>
        </p:txBody>
      </p:sp>
      <p:pic>
        <p:nvPicPr>
          <p:cNvPr id="29" name="Image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636" y="6714232"/>
            <a:ext cx="78224" cy="78224"/>
          </a:xfrm>
          <a:prstGeom prst="rect">
            <a:avLst/>
          </a:prstGeom>
        </p:spPr>
      </p:pic>
      <p:sp>
        <p:nvSpPr>
          <p:cNvPr id="30" name="Text 19"/>
          <p:cNvSpPr/>
          <p:nvPr/>
        </p:nvSpPr>
        <p:spPr>
          <a:xfrm>
            <a:off x="2411254" y="6631067"/>
            <a:ext cx="1842135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SaaS API</a:t>
            </a:r>
            <a:endParaRPr lang="en-US" sz="1450" dirty="0"/>
          </a:p>
        </p:txBody>
      </p:sp>
      <p:sp>
        <p:nvSpPr>
          <p:cNvPr id="31" name="Text 20"/>
          <p:cNvSpPr/>
          <p:nvPr/>
        </p:nvSpPr>
        <p:spPr>
          <a:xfrm>
            <a:off x="2411254" y="6922651"/>
            <a:ext cx="9988510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Cloud deployment for platform integration</a:t>
            </a:r>
            <a:endParaRPr lang="en-US" sz="12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C103B4D-8385-2BDD-0737-AE6B0C89B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9764" y="7693235"/>
            <a:ext cx="2143424" cy="4667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568</Words>
  <Application>Microsoft Office PowerPoint</Application>
  <PresentationFormat>Custom</PresentationFormat>
  <Paragraphs>127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Source Sans 3</vt:lpstr>
      <vt:lpstr>Lora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Kshitij Pardeshi</dc:creator>
  <cp:lastModifiedBy>Kshitij Pardeshi</cp:lastModifiedBy>
  <cp:revision>2</cp:revision>
  <dcterms:created xsi:type="dcterms:W3CDTF">2026-02-13T07:22:48Z</dcterms:created>
  <dcterms:modified xsi:type="dcterms:W3CDTF">2026-02-13T07:33:39Z</dcterms:modified>
</cp:coreProperties>
</file>